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8" r:id="rId13"/>
    <p:sldId id="270" r:id="rId14"/>
    <p:sldId id="258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6" autoAdjust="0"/>
    <p:restoredTop sz="94660"/>
  </p:normalViewPr>
  <p:slideViewPr>
    <p:cSldViewPr snapToGrid="0">
      <p:cViewPr>
        <p:scale>
          <a:sx n="44" d="100"/>
          <a:sy n="44" d="100"/>
        </p:scale>
        <p:origin x="5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5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3839809-55CA-47EC-BF35-79F76B01427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D6A9396-758E-4011-BCAD-0E7029C7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685WM5R6a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arentcue.org/7-meaningful-activities-to-help-your-kids-find-purpose/" TargetMode="External"/><Relationship Id="rId7" Type="http://schemas.openxmlformats.org/officeDocument/2006/relationships/hyperlink" Target="https://mindfulnessexercises.com/recognizing-what-you-need/" TargetMode="External"/><Relationship Id="rId2" Type="http://schemas.openxmlformats.org/officeDocument/2006/relationships/hyperlink" Target="https://rynskirecovery.com/2018/09/24/how-to-change-the-way-you-feel-with-the-feelings-whe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entingforbrain.com/self-regulation-toddler-temper-tantrums/" TargetMode="External"/><Relationship Id="rId5" Type="http://schemas.openxmlformats.org/officeDocument/2006/relationships/hyperlink" Target="https://www.meehanmentalhealth.com/the-playful-therapist-blog/attention-isnt-a-dirty-word" TargetMode="External"/><Relationship Id="rId4" Type="http://schemas.openxmlformats.org/officeDocument/2006/relationships/hyperlink" Target="https://greatergood.berkeley.edu/article/item/seven_ways_to_help_high_schoolers_find_purpo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469017"/>
            <a:ext cx="9966960" cy="2926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What Do You </a:t>
            </a:r>
            <a:r>
              <a:rPr lang="en-US" i="1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Really</a:t>
            </a:r>
            <a:r>
              <a:rPr lang="en-US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 Need? </a:t>
            </a:r>
            <a:endParaRPr lang="en-US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293437"/>
            <a:ext cx="8767860" cy="138816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Parent-Learning Session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April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7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, 2022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Recognize the deficits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3457575" cy="160891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Validation always produces gifts we can’t quite grasp in the moment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3827951"/>
            <a:ext cx="4129088" cy="185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When we help our kids recognize where they are depleted, we are validating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89" y="1457042"/>
            <a:ext cx="5502844" cy="49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91" y="485614"/>
            <a:ext cx="11174278" cy="135636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Can we spot Bing Bong’s needs deficit? 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pic>
        <p:nvPicPr>
          <p:cNvPr id="4" name="t685WM5R6a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5425" y="1624998"/>
            <a:ext cx="8270670" cy="46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06" y="3798428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Disconnecting Habits: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05" y="1481561"/>
            <a:ext cx="4383438" cy="2995047"/>
          </a:xfrm>
        </p:spPr>
        <p:txBody>
          <a:bodyPr/>
          <a:lstStyle/>
          <a:p>
            <a:pPr fontAlgn="base"/>
            <a:r>
              <a:rPr lang="en-US" sz="3200" b="1" dirty="0" smtClean="0"/>
              <a:t> Supporting</a:t>
            </a:r>
            <a:endParaRPr lang="en-US" sz="3200" b="1" dirty="0"/>
          </a:p>
          <a:p>
            <a:pPr fontAlgn="base"/>
            <a:r>
              <a:rPr lang="en-US" sz="3200" b="1" dirty="0" smtClean="0"/>
              <a:t> Encouraging</a:t>
            </a:r>
            <a:endParaRPr lang="en-US" sz="3200" b="1" dirty="0"/>
          </a:p>
          <a:p>
            <a:pPr fontAlgn="base"/>
            <a:r>
              <a:rPr lang="en-US" sz="3200" b="1" dirty="0" smtClean="0"/>
              <a:t> Listening</a:t>
            </a:r>
            <a:endParaRPr lang="en-US" sz="3200" b="1" dirty="0"/>
          </a:p>
          <a:p>
            <a:pPr fontAlgn="base"/>
            <a:r>
              <a:rPr lang="en-US" sz="3200" b="1" dirty="0" smtClean="0"/>
              <a:t> Accepting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9430" y="1671481"/>
            <a:ext cx="5260383" cy="209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3200" b="1" dirty="0" smtClean="0"/>
              <a:t> Trusting</a:t>
            </a:r>
            <a:endParaRPr lang="en-US" sz="3200" b="1" dirty="0"/>
          </a:p>
          <a:p>
            <a:pPr fontAlgn="base"/>
            <a:r>
              <a:rPr lang="en-US" sz="3200" b="1" dirty="0" smtClean="0"/>
              <a:t> Respecting</a:t>
            </a:r>
            <a:endParaRPr lang="en-US" sz="3200" b="1" dirty="0"/>
          </a:p>
          <a:p>
            <a:pPr fontAlgn="base"/>
            <a:r>
              <a:rPr lang="en-US" sz="3200" b="1" dirty="0" smtClean="0"/>
              <a:t> Negotiating </a:t>
            </a:r>
            <a:r>
              <a:rPr lang="en-US" sz="3200" b="1" dirty="0"/>
              <a:t>Differences</a:t>
            </a:r>
          </a:p>
          <a:p>
            <a:pPr marL="502920" indent="-457200" fontAlgn="base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8506" y="415828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Using Connecting Relationship Habits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03891" y="4258533"/>
            <a:ext cx="3439886" cy="1792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3600" b="1" dirty="0" smtClean="0"/>
              <a:t> Complaining</a:t>
            </a:r>
          </a:p>
          <a:p>
            <a:pPr fontAlgn="base"/>
            <a:r>
              <a:rPr lang="en-US" sz="3600" b="1" dirty="0" smtClean="0"/>
              <a:t>Blaming</a:t>
            </a:r>
          </a:p>
          <a:p>
            <a:pPr fontAlgn="base"/>
            <a:r>
              <a:rPr lang="en-US" sz="3600" b="1" dirty="0" smtClean="0"/>
              <a:t>Criticizing</a:t>
            </a:r>
          </a:p>
          <a:p>
            <a:pPr fontAlgn="base"/>
            <a:r>
              <a:rPr lang="en-US" sz="3600" b="1" dirty="0" smtClean="0"/>
              <a:t>Nagging</a:t>
            </a:r>
          </a:p>
          <a:p>
            <a:pPr marL="45720" indent="0" fontAlgn="base">
              <a:buNone/>
            </a:pPr>
            <a:endParaRPr lang="en-US" sz="32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43166" y="4258533"/>
            <a:ext cx="3372378" cy="1475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b="1" dirty="0" smtClean="0"/>
              <a:t> Punishing</a:t>
            </a:r>
          </a:p>
          <a:p>
            <a:pPr fontAlgn="base"/>
            <a:r>
              <a:rPr lang="en-US" sz="2400" b="1" dirty="0" smtClean="0"/>
              <a:t>Threatening</a:t>
            </a:r>
          </a:p>
          <a:p>
            <a:pPr fontAlgn="base"/>
            <a:r>
              <a:rPr lang="en-US" sz="2400" b="1" dirty="0" smtClean="0"/>
              <a:t>Rewarding to control (bribing)</a:t>
            </a:r>
          </a:p>
        </p:txBody>
      </p:sp>
    </p:spTree>
    <p:extLst>
      <p:ext uri="{BB962C8B-B14F-4D97-AF65-F5344CB8AC3E}">
        <p14:creationId xmlns:p14="http://schemas.microsoft.com/office/powerpoint/2010/main" val="2870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Help Your Child Name Their Options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397" y="1785937"/>
            <a:ext cx="10372725" cy="214312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 The goal is not necessarily to </a:t>
            </a:r>
            <a:r>
              <a:rPr lang="en-US" sz="3600" i="1" dirty="0" smtClean="0"/>
              <a:t>pick an option</a:t>
            </a:r>
            <a:r>
              <a:rPr lang="en-US" sz="3600" dirty="0" smtClean="0"/>
              <a:t>, but to help your child </a:t>
            </a:r>
            <a:r>
              <a:rPr lang="en-US" sz="3600" i="1" dirty="0" smtClean="0"/>
              <a:t>feel less stuck</a:t>
            </a:r>
            <a:r>
              <a:rPr lang="en-US" sz="3600" dirty="0" smtClean="0"/>
              <a:t> by knowing what options are available </a:t>
            </a:r>
          </a:p>
          <a:p>
            <a:pPr lvl="1"/>
            <a:r>
              <a:rPr lang="en-US" sz="3400" dirty="0" smtClean="0"/>
              <a:t> You may have to present options, then allow your child to sit in discomfort  for a bit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6762" y="4100513"/>
            <a:ext cx="10877550" cy="2543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 What are some examples of these options? </a:t>
            </a:r>
          </a:p>
          <a:p>
            <a:pPr lvl="2"/>
            <a:r>
              <a:rPr lang="en-US" sz="3400" dirty="0" smtClean="0">
                <a:solidFill>
                  <a:srgbClr val="C00000"/>
                </a:solidFill>
              </a:rPr>
              <a:t> Radical acceptance </a:t>
            </a:r>
          </a:p>
          <a:p>
            <a:pPr lvl="2"/>
            <a:r>
              <a:rPr lang="en-US" sz="3400" dirty="0" smtClean="0">
                <a:solidFill>
                  <a:srgbClr val="C00000"/>
                </a:solidFill>
              </a:rPr>
              <a:t> Confront your problem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 smtClean="0">
                <a:solidFill>
                  <a:srgbClr val="C00000"/>
                </a:solidFill>
              </a:rPr>
              <a:t>Choose something different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 smtClean="0">
                <a:solidFill>
                  <a:srgbClr val="C00000"/>
                </a:solidFill>
              </a:rPr>
              <a:t>Provide something immediate to fit your need</a:t>
            </a:r>
          </a:p>
          <a:p>
            <a:pPr lvl="2"/>
            <a:r>
              <a:rPr lang="en-US" sz="3400" dirty="0" smtClean="0">
                <a:solidFill>
                  <a:srgbClr val="C00000"/>
                </a:solidFill>
              </a:rPr>
              <a:t>Others you have used?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Resources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96325"/>
            <a:ext cx="9872871" cy="44996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https://dochub.com/kward-mgh1vo/r4D6EkZVZoBnGGLwpQXW7O/mmhs-choice-theory-5-needs-handout-pdf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://wglasser.com/quickstart-guide-to-choice-theory/#basic-needs</a:t>
            </a:r>
          </a:p>
          <a:p>
            <a:r>
              <a:rPr lang="en-US" dirty="0" smtClean="0">
                <a:hlinkClick r:id="rId2"/>
              </a:rPr>
              <a:t>How </a:t>
            </a:r>
            <a:r>
              <a:rPr lang="en-US" dirty="0">
                <a:hlinkClick r:id="rId2"/>
              </a:rPr>
              <a:t>to change the way you feel with the Feelings Wheel – RYNSKI COACHING CLUB (rynskirecovery.com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help kids </a:t>
            </a:r>
            <a:r>
              <a:rPr lang="en-US" dirty="0"/>
              <a:t>find purpose: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://theparentcue.org/7-meaningful-activities-to-help-your-kids-find-purpose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greatergood.berkeley.edu/article/item/seven_ways_to_help_high_schoolers_find_purpose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5"/>
              </a:rPr>
              <a:t>Attention Isn’t a Dirty Word (meehanmentalhealth.com</a:t>
            </a:r>
            <a:r>
              <a:rPr lang="en-US" dirty="0" smtClean="0">
                <a:hlinkClick r:id="rId5"/>
              </a:rPr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https://www.parentingforbrain.com/self-regulation-toddler-temper-tantrums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https://mindfulnessexercises.com/recognizing-what-you-need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303145"/>
            <a:ext cx="11866535" cy="135636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Our foundation for today: Choice Theory</a:t>
            </a:r>
            <a:endParaRPr lang="en-US" sz="48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491987"/>
            <a:ext cx="8258175" cy="12655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kiddos I see</a:t>
            </a:r>
            <a:r>
              <a:rPr lang="en-US" sz="2400" dirty="0"/>
              <a:t> </a:t>
            </a:r>
            <a:r>
              <a:rPr lang="en-US" sz="2400" b="1" dirty="0" smtClean="0"/>
              <a:t>come </a:t>
            </a:r>
            <a:r>
              <a:rPr lang="en-US" sz="2400" b="1" dirty="0"/>
              <a:t>into therapy for unhelpful choices.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 Here is where we can learn a bit about </a:t>
            </a:r>
            <a:r>
              <a:rPr lang="en-US" sz="2400" b="1" i="1" dirty="0" smtClean="0">
                <a:solidFill>
                  <a:srgbClr val="C00000"/>
                </a:solidFill>
              </a:rPr>
              <a:t>Choice Theory </a:t>
            </a:r>
            <a:r>
              <a:rPr lang="en-US" sz="2400" dirty="0" smtClean="0"/>
              <a:t>to help 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11" y="1659505"/>
            <a:ext cx="3363193" cy="22633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07489" y="2848347"/>
            <a:ext cx="8029575" cy="345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One of the basic premises in Choice Theory is that our thoughts and choices lead to our physiological responses and feelings.  So, children come into therapy for overwhelming and </a:t>
            </a:r>
            <a:r>
              <a:rPr lang="en-US" sz="2400" b="1" dirty="0" smtClean="0"/>
              <a:t>uncomfortable feelings and physiological responses</a:t>
            </a:r>
            <a:r>
              <a:rPr lang="en-US" sz="2400" dirty="0" smtClean="0"/>
              <a:t> that are a </a:t>
            </a:r>
            <a:r>
              <a:rPr lang="en-US" sz="2400" b="1" dirty="0" smtClean="0"/>
              <a:t>product of thinking and choosing</a:t>
            </a:r>
            <a:r>
              <a:rPr lang="en-US" sz="2400" dirty="0" smtClean="0"/>
              <a:t>. 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So....</a:t>
            </a:r>
            <a:r>
              <a:rPr lang="en-US" sz="2400" b="1" dirty="0" smtClean="0"/>
              <a:t>if we want to shift thinking and behavior then we have to explore what needs the behavior was attempting to meet!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9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Uncovering the source…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1965960"/>
            <a:ext cx="6615113" cy="3891822"/>
          </a:xfrm>
        </p:spPr>
        <p:txBody>
          <a:bodyPr>
            <a:normAutofit/>
          </a:bodyPr>
          <a:lstStyle/>
          <a:p>
            <a:r>
              <a:rPr lang="en-US" sz="2400" dirty="0"/>
              <a:t>One of the most important things in working with children (and humans) is </a:t>
            </a:r>
            <a:r>
              <a:rPr lang="en-US" sz="2400" b="1" dirty="0"/>
              <a:t>identifying what is underneath the behavior.</a:t>
            </a:r>
            <a:r>
              <a:rPr lang="en-US" sz="2400" dirty="0"/>
              <a:t> 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often, </a:t>
            </a:r>
            <a:r>
              <a:rPr lang="en-US" sz="2400" b="1" dirty="0"/>
              <a:t>more than one need </a:t>
            </a:r>
            <a:r>
              <a:rPr lang="en-US" sz="2400" dirty="0"/>
              <a:t>can be at play.  If we can explore with children (as the expert in their world) what needs they were attempting to meet in a non judgmental way we can then begin to</a:t>
            </a:r>
            <a:r>
              <a:rPr lang="en-US" sz="2400" b="1" dirty="0"/>
              <a:t> empower children to evaluate how effective or helpful their choice was.  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72" y="1965960"/>
            <a:ext cx="4140236" cy="38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5 basic needs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172700" cy="44148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600" dirty="0" smtClean="0"/>
              <a:t>All behavior is an attempt to meet basic needs </a:t>
            </a:r>
          </a:p>
          <a:p>
            <a:pPr lvl="1"/>
            <a:r>
              <a:rPr lang="en-US" sz="3600" dirty="0" smtClean="0"/>
              <a:t> Motivation for all choices </a:t>
            </a:r>
          </a:p>
          <a:p>
            <a:pPr lvl="1"/>
            <a:r>
              <a:rPr lang="en-US" sz="3600" dirty="0" smtClean="0"/>
              <a:t> Misery is caused by unmet needs </a:t>
            </a:r>
          </a:p>
          <a:p>
            <a:pPr lvl="1"/>
            <a:endParaRPr lang="en-US" sz="3200" dirty="0" smtClean="0"/>
          </a:p>
          <a:p>
            <a:pPr lvl="2"/>
            <a:r>
              <a:rPr lang="en-US" sz="3000" i="1" dirty="0" smtClean="0">
                <a:solidFill>
                  <a:srgbClr val="C00000"/>
                </a:solidFill>
              </a:rPr>
              <a:t>What does “misery” look like for your child? How do they express this? </a:t>
            </a:r>
            <a:endParaRPr lang="en-US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91563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Survival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614" y="3146891"/>
            <a:ext cx="6315283" cy="2939584"/>
          </a:xfrm>
        </p:spPr>
        <p:txBody>
          <a:bodyPr/>
          <a:lstStyle/>
          <a:p>
            <a:pPr lvl="2"/>
            <a:r>
              <a:rPr lang="en-US" sz="2800" i="1" dirty="0" smtClean="0">
                <a:solidFill>
                  <a:srgbClr val="C00000"/>
                </a:solidFill>
              </a:rPr>
              <a:t>Food</a:t>
            </a:r>
          </a:p>
          <a:p>
            <a:pPr lvl="2"/>
            <a:r>
              <a:rPr lang="en-US" sz="2800" i="1" dirty="0" smtClean="0">
                <a:solidFill>
                  <a:srgbClr val="C00000"/>
                </a:solidFill>
              </a:rPr>
              <a:t>Clothing</a:t>
            </a:r>
          </a:p>
          <a:p>
            <a:pPr lvl="2"/>
            <a:r>
              <a:rPr lang="en-US" sz="2800" i="1" dirty="0" smtClean="0">
                <a:solidFill>
                  <a:srgbClr val="C00000"/>
                </a:solidFill>
              </a:rPr>
              <a:t>Shelter</a:t>
            </a:r>
          </a:p>
          <a:p>
            <a:pPr lvl="2"/>
            <a:r>
              <a:rPr lang="en-US" sz="2800" i="1" dirty="0" smtClean="0">
                <a:solidFill>
                  <a:srgbClr val="C00000"/>
                </a:solidFill>
              </a:rPr>
              <a:t>Physical safety</a:t>
            </a:r>
          </a:p>
          <a:p>
            <a:pPr lvl="2"/>
            <a:r>
              <a:rPr lang="en-US" sz="2800" i="1" dirty="0" smtClean="0">
                <a:solidFill>
                  <a:srgbClr val="C00000"/>
                </a:solidFill>
              </a:rPr>
              <a:t>Emotional safety</a:t>
            </a:r>
          </a:p>
          <a:p>
            <a:pPr lvl="2"/>
            <a:r>
              <a:rPr lang="en-US" sz="2800" i="1" dirty="0" smtClean="0">
                <a:solidFill>
                  <a:srgbClr val="C00000"/>
                </a:solidFill>
              </a:rPr>
              <a:t>Physical health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5649" y="1609811"/>
            <a:ext cx="9872871" cy="276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0" dirty="0" smtClean="0"/>
              <a:t>Physiological need for survival &amp; sustaining life</a:t>
            </a:r>
          </a:p>
          <a:p>
            <a:pPr lvl="1"/>
            <a:r>
              <a:rPr lang="en-US" sz="16000" b="1" dirty="0" smtClean="0"/>
              <a:t>Examples: </a:t>
            </a:r>
            <a:endParaRPr lang="en-US" sz="14400" i="1" dirty="0" smtClean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99" y="2571751"/>
            <a:ext cx="4062413" cy="37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29624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Love &amp; Belonging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19" y="1065367"/>
            <a:ext cx="5841683" cy="25184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drive &amp; need  to connect with others including friends, family, classmates, pets, spiritual communities, sports teams, online communities </a:t>
            </a:r>
          </a:p>
          <a:p>
            <a:pPr lvl="1"/>
            <a:r>
              <a:rPr lang="en-US" sz="2800" b="1" dirty="0" smtClean="0"/>
              <a:t>Examples: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505" y="1065367"/>
            <a:ext cx="4459083" cy="51196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145255" y="3534428"/>
            <a:ext cx="6960394" cy="3209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Feeling accepted by family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Feeling like a part of a classroom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Easily finding a partner or group for a project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Having a friend to regularly connect with 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Having an online community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Being part of a team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Feeling like your pet likes you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Having inside  jokes with family and friends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305186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Freedom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0" y="1461521"/>
            <a:ext cx="7874364" cy="215321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need to have age appropriate independence, choice, &amp; autonomy being able to make choices without restriction, which also includes creative freedom. </a:t>
            </a:r>
          </a:p>
          <a:p>
            <a:pPr lvl="1"/>
            <a:r>
              <a:rPr lang="en-US" sz="2800" b="1" dirty="0" smtClean="0"/>
              <a:t>Examples: </a:t>
            </a:r>
          </a:p>
        </p:txBody>
      </p:sp>
      <p:pic>
        <p:nvPicPr>
          <p:cNvPr id="1026" name="Picture 2" descr="Prompting Hierarchy | NoodleNook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77" y="2186502"/>
            <a:ext cx="3841610" cy="28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957" y="3614738"/>
            <a:ext cx="7874364" cy="2603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Choosing clothes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Identifying activities you want to participate in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Deciding how much to eat and what type of food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Deciding when to do homework and chores 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Ability to go on a bike ride around the neighborhood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Child managing homework/grades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Power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1516379"/>
            <a:ext cx="9872871" cy="166020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desire to matter, have competency, the ability to achieve &amp; make a difference. To have </a:t>
            </a:r>
            <a:r>
              <a:rPr lang="en-US" sz="2800" b="1" i="1" dirty="0" smtClean="0"/>
              <a:t>purpose.</a:t>
            </a:r>
            <a:r>
              <a:rPr lang="en-US" sz="2800" dirty="0" smtClean="0"/>
              <a:t> This need encompasses self esteem &amp; the desire to have an impact</a:t>
            </a:r>
            <a:endParaRPr lang="en-US" sz="2800" dirty="0"/>
          </a:p>
          <a:p>
            <a:pPr lvl="1"/>
            <a:r>
              <a:rPr lang="en-US" sz="2800" b="1" dirty="0" smtClean="0"/>
              <a:t>Examples: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5074" y="3401377"/>
            <a:ext cx="9872871" cy="260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Winning a board game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Having peers ask you for help in math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Training someone at work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Someone giving you a compliment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Getting to the next level on a video game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Being able to shoot a 3-point shot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38" y="3318032"/>
            <a:ext cx="4932683" cy="27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Doctor Soos Bold" panose="02000500000000000000" pitchFamily="2" charset="0"/>
              </a:rPr>
              <a:t>Fun!</a:t>
            </a:r>
            <a:endParaRPr lang="en-US" sz="5400" dirty="0">
              <a:solidFill>
                <a:srgbClr val="C00000"/>
              </a:solidFill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60190"/>
            <a:ext cx="9872871" cy="2019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need for pleasure, play, humor, relaxation, &amp; relevant learning </a:t>
            </a:r>
          </a:p>
          <a:p>
            <a:r>
              <a:rPr lang="en-US" sz="2800" dirty="0" smtClean="0"/>
              <a:t>Only creature who play all our lives</a:t>
            </a:r>
          </a:p>
          <a:p>
            <a:pPr lvl="1"/>
            <a:r>
              <a:rPr lang="en-US" sz="2800" b="1" dirty="0" smtClean="0"/>
              <a:t>Examples: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0" y="3368505"/>
            <a:ext cx="9872871" cy="255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Tag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Reading a book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Listening to a meditation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Playing hockey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Telling jokes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Making funny faces</a:t>
            </a:r>
          </a:p>
          <a:p>
            <a:pPr lvl="2"/>
            <a:r>
              <a:rPr lang="en-US" sz="2400" i="1" dirty="0" smtClean="0">
                <a:solidFill>
                  <a:srgbClr val="C00000"/>
                </a:solidFill>
              </a:rPr>
              <a:t>Playing a board game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36" y="2212296"/>
            <a:ext cx="4359966" cy="40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47982</TotalTime>
  <Words>602</Words>
  <Application>Microsoft Office PowerPoint</Application>
  <PresentationFormat>Widescreen</PresentationFormat>
  <Paragraphs>105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Corbel</vt:lpstr>
      <vt:lpstr>Doctor Soos Bold</vt:lpstr>
      <vt:lpstr>Basis</vt:lpstr>
      <vt:lpstr>What Do You Really Need? </vt:lpstr>
      <vt:lpstr>Our foundation for today: Choice Theory</vt:lpstr>
      <vt:lpstr>Uncovering the source…</vt:lpstr>
      <vt:lpstr>5 basic needs</vt:lpstr>
      <vt:lpstr>Survival</vt:lpstr>
      <vt:lpstr>Love &amp; Belonging</vt:lpstr>
      <vt:lpstr>Freedom</vt:lpstr>
      <vt:lpstr>Power</vt:lpstr>
      <vt:lpstr>Fun!</vt:lpstr>
      <vt:lpstr>Recognize the deficits</vt:lpstr>
      <vt:lpstr>Can we spot Bing Bong’s needs deficit? </vt:lpstr>
      <vt:lpstr>Disconnecting Habits:</vt:lpstr>
      <vt:lpstr>Help Your Child Name Their Options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Really Need?</dc:title>
  <dc:creator>Kevin Ward</dc:creator>
  <cp:lastModifiedBy>Kevin Ward</cp:lastModifiedBy>
  <cp:revision>33</cp:revision>
  <cp:lastPrinted>2022-04-06T21:27:38Z</cp:lastPrinted>
  <dcterms:created xsi:type="dcterms:W3CDTF">2022-03-09T19:52:06Z</dcterms:created>
  <dcterms:modified xsi:type="dcterms:W3CDTF">2022-04-12T03:34:53Z</dcterms:modified>
</cp:coreProperties>
</file>